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01dfe24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01dfe24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8f68e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8f68e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1dfe24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1dfe24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7395c32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7395c32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8f68e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8f68e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7395c3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7395c3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7395c32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7395c32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7395c32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7395c32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87395c3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87395c3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01dfe24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01dfe24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7395c32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7395c32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7395c32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7395c32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7395c32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7395c32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1dfe24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1dfe24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dc603ed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9dc603ed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8f68e27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8f68e2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hyperlink" Target="https://events.linuxfoundation.org/wp-content/uploads/2017/12/Gaining-Maturity-in-Open-Source-A-Model-Cased-on-Sony-Mobiles-Journey-Carl-Eric-Mols-Sony-Mobile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vents.linuxfoundation.org/wp-content/uploads/2017/12/Gaining-Maturity-in-Open-Source-A-Model-Cased-on-Sony-Mobiles-Journey-Carl-Eric-Mols-Sony-Mobile.pdf" TargetMode="External"/><Relationship Id="rId4" Type="http://schemas.openxmlformats.org/officeDocument/2006/relationships/hyperlink" Target="https://github.com/github/maturity-mode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vents.linuxfoundation.org/wp-content/uploads/2017/12/Gaining-Maturity-in-Open-Source-A-Model-Cased-on-Sony-Mobiles-Journey-Carl-Eric-Mols-Sony-Mobile.pdf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0QxT8FY_BlQ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Double Open Workshops for Next-Generation Open Source Compliance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Report of the work package ‘Best for Validos Members’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26.5.2019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Jyrki Koskinen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Avaamo Konsultointi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599800" y="4847400"/>
            <a:ext cx="3944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Published under license CC-BY-4.0, </a:t>
            </a:r>
            <a:r>
              <a:rPr lang="en" sz="900"/>
              <a:t>© HH Partners, Attorneys-at-law Ltd. 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Sandvik Workshop 7.5.2019, Tampere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32975" y="794650"/>
            <a:ext cx="38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People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Sandvik Ab: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Tuomo Hirsikanga</a:t>
            </a:r>
            <a:r>
              <a:rPr lang="en" sz="1400">
                <a:solidFill>
                  <a:schemeClr val="dk1"/>
                </a:solidFill>
              </a:rPr>
              <a:t>s, Engineering Manager, Surface Drilling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Veli-Pekka Jaakkola, Engineering Manager, Underground Drilling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Juha Keihäs, Lead Developer, Load &amp; Haul Division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Johannes Koskinen, SICA architect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Jere Paavola, SW development manager, SICA platform, open source compliance officer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LifeLearn Oy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Jussi Hurmola, expert in competence development &amp; e-learning, 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523975" y="794650"/>
            <a:ext cx="38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Fujitsu Oy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Marko Jaanu, subject matter expert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Avaamo Konsultointi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Jyrki Koskinen, fasilitator of the workshop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HH Partners Oy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Toni Päärni, project manager of Double Open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Henri Tanskanen, subject matter expert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Martin von Willebrand, owner of Double Open project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Sandvik Workshop 7.5.2019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235500" y="1462400"/>
            <a:ext cx="34200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Outcome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clear picture of current status and pain points = compliance practise is not fully adopted in the organization. Need to improve knowledge and motivation.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dream for future and identification of ways how to update the organization’s competencies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Sandvik has already planned the first steps for education. LifeLearn is willing to contribute.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855" l="0" r="0" t="845"/>
          <a:stretch/>
        </p:blipFill>
        <p:spPr>
          <a:xfrm>
            <a:off x="3839025" y="1499875"/>
            <a:ext cx="5000179" cy="339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Experiences, Conclusions and Next Steps</a:t>
            </a:r>
            <a:endParaRPr sz="24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179475" y="1263450"/>
            <a:ext cx="47877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Two different organizations were analyzed: Sandvik and Vaisala which can be placed in open source software compliance maturity level 2 (Repetitive) and level 3 (Directed)*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Two banks for solution for next-generation compliance management were identified: an </a:t>
            </a:r>
            <a:r>
              <a:rPr b="1" lang="en" sz="1400">
                <a:solidFill>
                  <a:schemeClr val="dk1"/>
                </a:solidFill>
              </a:rPr>
              <a:t>automated tool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education service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Vaisala and Verifa are willing to cooperate in the project to create an automated tool to improve efficiency in compliance management.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Sandvik is looking to cooperate in creation of a service for education and competence development to expand the motivation and proficiency within the organization. LifeLearn is a possible partner.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5062350" y="1428275"/>
            <a:ext cx="3929256" cy="28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6509850" y="4267625"/>
            <a:ext cx="2589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Vaisala, p</a:t>
            </a:r>
            <a:r>
              <a:rPr lang="en" sz="1200"/>
              <a:t>hoto</a:t>
            </a:r>
            <a:r>
              <a:rPr lang="en" sz="1200"/>
              <a:t> by Toni Päärni</a:t>
            </a:r>
            <a:endParaRPr sz="1200"/>
          </a:p>
        </p:txBody>
      </p:sp>
      <p:sp>
        <p:nvSpPr>
          <p:cNvPr id="154" name="Google Shape;154;p24"/>
          <p:cNvSpPr txBox="1"/>
          <p:nvPr/>
        </p:nvSpPr>
        <p:spPr>
          <a:xfrm>
            <a:off x="568275" y="4435350"/>
            <a:ext cx="5004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Source: Sony ‘Open Source Maturity and Strategy Model’,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link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Experiences, Conclusions and Next Steps...</a:t>
            </a:r>
            <a:endParaRPr sz="2400"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179475" y="1187250"/>
            <a:ext cx="74727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workshop met the set goal giving insight into the current state and produced ideas for the solution for next-generation compliance management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individual participants felt that the workshops met their expectations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results of the workshops as part of work package </a:t>
            </a:r>
            <a:r>
              <a:rPr i="1" lang="en" sz="1400">
                <a:solidFill>
                  <a:schemeClr val="dk1"/>
                </a:solidFill>
              </a:rPr>
              <a:t>Best For Validos Members</a:t>
            </a:r>
            <a:r>
              <a:rPr lang="en" sz="1400">
                <a:solidFill>
                  <a:schemeClr val="dk1"/>
                </a:solidFill>
              </a:rPr>
              <a:t> were evaluated in the Steering Board meeting </a:t>
            </a:r>
            <a:r>
              <a:rPr lang="en" sz="1400">
                <a:solidFill>
                  <a:schemeClr val="dk1"/>
                </a:solidFill>
              </a:rPr>
              <a:t>16 May 2019</a:t>
            </a:r>
            <a:r>
              <a:rPr lang="en" sz="1400">
                <a:solidFill>
                  <a:schemeClr val="dk1"/>
                </a:solidFill>
              </a:rPr>
              <a:t>.  One of the point-of-views was if there is any need for further workshops to: 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increase or strengthen our understanding or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sz="1400">
                <a:solidFill>
                  <a:schemeClr val="dk1"/>
                </a:solidFill>
              </a:rPr>
              <a:t>gain ‘market share’, visibility and speakers within the community, which community?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steering board decided that the current results give a decent basis for next steps and there is no need for further voice of the customer workshops.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Results of the Workshops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Vaisala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Sandvik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Sony’s open source software maturity model,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Github open source software maturity model,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ocuments of the Vaisala Workshop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25" y="1152475"/>
            <a:ext cx="4311469" cy="31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1152475"/>
            <a:ext cx="4723278" cy="319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77325" y="4350700"/>
            <a:ext cx="17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Vaisala present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5431500" y="4350700"/>
            <a:ext cx="3712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Vaisala dream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5431500" y="4731100"/>
            <a:ext cx="3712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 by Toni Päärni &amp; Martin von Willebrand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of the Sandvik Workshop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4475525" cy="27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475" y="1170125"/>
            <a:ext cx="4475528" cy="27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0" y="3902175"/>
            <a:ext cx="148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Sandvik present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7662300" y="3902175"/>
            <a:ext cx="148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Sandvik dream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431500" y="4731100"/>
            <a:ext cx="3712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 by Toni Päärni &amp; Martin von Willebrand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6505200" cy="25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Goal and Realization of the C</a:t>
            </a:r>
            <a:r>
              <a:rPr lang="en"/>
              <a:t>ustomer’s Voice</a:t>
            </a:r>
            <a:r>
              <a:rPr lang="en"/>
              <a:t> Workshops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Vaisala’s Workshop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Sandvik’s Workshop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Experiences, Conclusions and Next Steps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36375" y="4043150"/>
            <a:ext cx="6653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Version management: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25.5.2019	Draft /Jyrki Koskinen, Avaamo Konsultointi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25.6.2019	Finalized and photos and videos added by Toni Päärni, HH-Partners, pending for approval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26.6.2019	Approved to be published with modifications by Jere Paavola, Sandvik AB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5.7.2019 	Approved to be published with modifications by Petri Sairila, Vaisala Oyj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20.8.2019	Final modifications by Toni Päärni, HH-Partners, ready for publishing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97375" y="1017725"/>
            <a:ext cx="8520600" cy="3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Objectives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of open source license compliance activities are to: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1. Identify OSS licensed components and files; and the related licenses.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2. Comply with the obligations of such licenses.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3. Uncover any components/code snippets that may violate the OSS license terms and to take appropriate remedial </a:t>
            </a:r>
            <a:r>
              <a:rPr lang="en" sz="1400">
                <a:solidFill>
                  <a:schemeClr val="dk1"/>
                </a:solidFill>
              </a:rPr>
              <a:t>actions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</a:t>
            </a:r>
            <a:r>
              <a:rPr b="1" lang="en" sz="1400">
                <a:solidFill>
                  <a:schemeClr val="dk1"/>
                </a:solidFill>
              </a:rPr>
              <a:t>goal</a:t>
            </a:r>
            <a:r>
              <a:rPr lang="en" sz="1400">
                <a:solidFill>
                  <a:schemeClr val="dk1"/>
                </a:solidFill>
              </a:rPr>
              <a:t> of the work package ‘</a:t>
            </a:r>
            <a:r>
              <a:rPr i="1" lang="en" sz="1400">
                <a:solidFill>
                  <a:schemeClr val="dk1"/>
                </a:solidFill>
              </a:rPr>
              <a:t>Best for Validos Members</a:t>
            </a:r>
            <a:r>
              <a:rPr lang="en" sz="1400">
                <a:solidFill>
                  <a:schemeClr val="dk1"/>
                </a:solidFill>
              </a:rPr>
              <a:t>’ was to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Understand the current state and pain points in compliance management within Validos members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Define a dream for next-generation OSS compliance and find solutions to implement it.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To accomplish the task two and three </a:t>
            </a:r>
            <a:r>
              <a:rPr b="1" lang="en" sz="1400">
                <a:solidFill>
                  <a:schemeClr val="dk1"/>
                </a:solidFill>
              </a:rPr>
              <a:t>Voice-of-the-Customer workshops</a:t>
            </a:r>
            <a:r>
              <a:rPr lang="en" sz="1400">
                <a:solidFill>
                  <a:schemeClr val="dk1"/>
                </a:solidFill>
              </a:rPr>
              <a:t> were planned to be arranged together with Validos members. At the end of the day, two workshops were organized, first one with Vaisala Oyj and the latter with Sandvik Ab. T</a:t>
            </a:r>
            <a:r>
              <a:rPr lang="en" sz="1400">
                <a:solidFill>
                  <a:schemeClr val="dk1"/>
                </a:solidFill>
              </a:rPr>
              <a:t>he results of the workshops create the basis for next-generation compliance solutions to be defined in the work package </a:t>
            </a:r>
            <a:r>
              <a:rPr i="1" lang="en" sz="1400">
                <a:solidFill>
                  <a:schemeClr val="dk1"/>
                </a:solidFill>
              </a:rPr>
              <a:t>Double Open Compliance Concept</a:t>
            </a:r>
            <a:r>
              <a:rPr lang="en" sz="1400">
                <a:solidFill>
                  <a:schemeClr val="dk1"/>
                </a:solidFill>
              </a:rPr>
              <a:t> and developed in work package </a:t>
            </a:r>
            <a:r>
              <a:rPr i="1" lang="en" sz="1400">
                <a:solidFill>
                  <a:schemeClr val="dk1"/>
                </a:solidFill>
              </a:rPr>
              <a:t>Proof of Concept</a:t>
            </a:r>
            <a:r>
              <a:rPr lang="en" sz="1400">
                <a:solidFill>
                  <a:schemeClr val="dk1"/>
                </a:solidFill>
              </a:rPr>
              <a:t>. The results of the workshops are published under license CC-BY-4.0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document is a description of the work package </a:t>
            </a:r>
            <a:r>
              <a:rPr i="1" lang="en" sz="1400">
                <a:solidFill>
                  <a:schemeClr val="dk1"/>
                </a:solidFill>
              </a:rPr>
              <a:t>Best for Validos Members</a:t>
            </a:r>
            <a:r>
              <a:rPr lang="en" sz="1400">
                <a:solidFill>
                  <a:schemeClr val="dk1"/>
                </a:solidFill>
              </a:rPr>
              <a:t>. The document has been evaluated by Vaisala and Sandvik before publication.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Customer Analysis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07425" y="1310000"/>
            <a:ext cx="2212200" cy="25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Open source maturity model </a:t>
            </a:r>
            <a:r>
              <a:rPr lang="en" sz="1400">
                <a:solidFill>
                  <a:schemeClr val="dk1"/>
                </a:solidFill>
              </a:rPr>
              <a:t>originally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created by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Sony</a:t>
            </a:r>
            <a:r>
              <a:rPr lang="en" sz="1400">
                <a:solidFill>
                  <a:schemeClr val="dk1"/>
                </a:solidFill>
              </a:rPr>
              <a:t> was used to give an insight into Validos companies and how they exploit open source software.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Validos companies fall currently mainly in two stages in the model, stage 2 and stage 3.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5658" l="0" r="0" t="5658"/>
          <a:stretch/>
        </p:blipFill>
        <p:spPr>
          <a:xfrm>
            <a:off x="2715150" y="1301625"/>
            <a:ext cx="6055474" cy="38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Goal of the </a:t>
            </a:r>
            <a:r>
              <a:rPr lang="en">
                <a:solidFill>
                  <a:srgbClr val="000000"/>
                </a:solidFill>
              </a:rPr>
              <a:t>Voice-of-the-Customer</a:t>
            </a:r>
            <a:r>
              <a:rPr lang="en">
                <a:solidFill>
                  <a:srgbClr val="000000"/>
                </a:solidFill>
              </a:rPr>
              <a:t> Workshops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07425" y="1614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goal of the workshops was to: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Understand</a:t>
            </a:r>
            <a:r>
              <a:rPr lang="en" sz="1400">
                <a:solidFill>
                  <a:schemeClr val="dk1"/>
                </a:solidFill>
              </a:rPr>
              <a:t> software development and its role as part of companies’ business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Get insight</a:t>
            </a:r>
            <a:r>
              <a:rPr lang="en" sz="1400">
                <a:solidFill>
                  <a:schemeClr val="dk1"/>
                </a:solidFill>
              </a:rPr>
              <a:t> on how open source compliance is taken care as part of the software development and maintenance processes. What are the issues and pain points faced in compliance management?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Build a joint vision</a:t>
            </a:r>
            <a:r>
              <a:rPr lang="en" sz="1400">
                <a:solidFill>
                  <a:schemeClr val="dk1"/>
                </a:solidFill>
              </a:rPr>
              <a:t> of the ‘compliance dream’ and </a:t>
            </a:r>
            <a:r>
              <a:rPr b="1" lang="en" sz="1400">
                <a:solidFill>
                  <a:schemeClr val="dk1"/>
                </a:solidFill>
              </a:rPr>
              <a:t>create ideas</a:t>
            </a:r>
            <a:r>
              <a:rPr lang="en" sz="1400">
                <a:solidFill>
                  <a:schemeClr val="dk1"/>
                </a:solidFill>
              </a:rPr>
              <a:t> on how to achieve the dream: renewed processes, new tools and methods, new competencies in place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Create rapport </a:t>
            </a:r>
            <a:r>
              <a:rPr lang="en" sz="1400">
                <a:solidFill>
                  <a:schemeClr val="dk1"/>
                </a:solidFill>
              </a:rPr>
              <a:t>with the participants for future cooperation i.e. to make a joint Proof of Concept of the to-be-solution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</a:t>
            </a:r>
            <a:r>
              <a:rPr lang="en">
                <a:solidFill>
                  <a:srgbClr val="000000"/>
                </a:solidFill>
              </a:rPr>
              <a:t>ealization of the </a:t>
            </a:r>
            <a:r>
              <a:rPr lang="en">
                <a:solidFill>
                  <a:srgbClr val="000000"/>
                </a:solidFill>
              </a:rPr>
              <a:t>Voice-of-the-Customer</a:t>
            </a:r>
            <a:r>
              <a:rPr lang="en">
                <a:solidFill>
                  <a:srgbClr val="000000"/>
                </a:solidFill>
              </a:rPr>
              <a:t> Workshops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83625" y="1233800"/>
            <a:ext cx="37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ethods and Tools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service design method used in the workshops was co-creation to capture everyone’s expertise and creativity.  The tool was </a:t>
            </a:r>
            <a:r>
              <a:rPr lang="en" sz="1400" u="sng">
                <a:solidFill>
                  <a:srgbClr val="1155CC"/>
                </a:solidFill>
                <a:hlinkClick r:id="rId3"/>
              </a:rPr>
              <a:t>CoCo Cosmos,</a:t>
            </a:r>
            <a:r>
              <a:rPr lang="en" sz="1400">
                <a:solidFill>
                  <a:schemeClr val="dk1"/>
                </a:solidFill>
              </a:rPr>
              <a:t> for communication and visual outcome.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content of the workshop was divided into two phases: the current status with pain points and the dream and ideas for solutions.  The result was documented by photos and videos.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See the agenda for the workshop in the appendix.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276" y="1695525"/>
            <a:ext cx="3996401" cy="2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827100" y="4572425"/>
            <a:ext cx="2738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Case</a:t>
            </a:r>
            <a:r>
              <a:rPr lang="en" sz="1200"/>
              <a:t> Sandvik, photo by Toni Päärni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1554675" y="1802850"/>
            <a:ext cx="1329300" cy="1059900"/>
          </a:xfrm>
          <a:prstGeom prst="homePlate">
            <a:avLst>
              <a:gd fmla="val 2933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software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72575" y="1985275"/>
            <a:ext cx="1459296" cy="808056"/>
          </a:xfrm>
          <a:prstGeom prst="cloud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need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887275" y="1950525"/>
            <a:ext cx="1186500" cy="84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145475" y="1802850"/>
            <a:ext cx="1011000" cy="1059900"/>
          </a:xfrm>
          <a:prstGeom prst="homePlate">
            <a:avLst>
              <a:gd fmla="val 2933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5173275" y="1950525"/>
            <a:ext cx="1186500" cy="84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431475" y="1802850"/>
            <a:ext cx="1011000" cy="1059900"/>
          </a:xfrm>
          <a:prstGeom prst="homePlate">
            <a:avLst>
              <a:gd fmla="val 2933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7535475" y="1950525"/>
            <a:ext cx="1459200" cy="842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 application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2581275" y="3155375"/>
            <a:ext cx="1329300" cy="729600"/>
          </a:xfrm>
          <a:prstGeom prst="wedgeRoundRectCallout">
            <a:avLst>
              <a:gd fmla="val -2723" name="adj1"/>
              <a:gd fmla="val -8004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6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included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610475" y="3155375"/>
            <a:ext cx="1329300" cy="729600"/>
          </a:xfrm>
          <a:prstGeom prst="wedgeRoundRectCallout">
            <a:avLst>
              <a:gd fmla="val -2723" name="adj1"/>
              <a:gd fmla="val -8004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6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included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5095875" y="3155375"/>
            <a:ext cx="1329300" cy="729600"/>
          </a:xfrm>
          <a:prstGeom prst="wedgeRoundRectCallout">
            <a:avLst>
              <a:gd fmla="val -2723" name="adj1"/>
              <a:gd fmla="val -8004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76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Compliance included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85450" y="4629250"/>
            <a:ext cx="636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</a:t>
            </a:r>
            <a:r>
              <a:rPr lang="en" sz="1200">
                <a:solidFill>
                  <a:schemeClr val="dk1"/>
                </a:solidFill>
              </a:rPr>
              <a:t>ource: Sandvik &amp; development of embedded software</a:t>
            </a:r>
            <a:endParaRPr sz="1200"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Software Development Process &amp; Open Source Compliance as Part of the Embedded Software Development Process 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Vaisala Workshop 4.3.2019, Helsinki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695275"/>
            <a:ext cx="4382700" cy="4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People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Vaisala Oyj: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Petri Sairila, Development manager, compliance officer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Niko Mauno, Yocto, embedded Linux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Teppo Kankaanpää, Java/Javascript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Verifa Oy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Jacob Lärfors, subject matter expert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Kalle Soranko, subject matter expert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HH Partners Oy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Martin von Willebrand, subject matter expert, owner of Double Open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Henri Tanskanen, subject matter expert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Toni Päärni, project manager of Double Open project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694700" y="1000075"/>
            <a:ext cx="4056900" cy="4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Avaamo Konsultointi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Jyrki Koskinen, fasilitator </a:t>
            </a:r>
            <a:r>
              <a:rPr lang="en" sz="1400">
                <a:solidFill>
                  <a:schemeClr val="dk1"/>
                </a:solidFill>
              </a:rPr>
              <a:t>of the workshop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University of Helsinki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Tommi Mikkonen, project manager of 4API project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Vaisala Workshop 4.3.2019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227400" cy="3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Outcome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clear picture of current status and compliance pain points = laborious, error-prone and time-consuming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Dream for future and high-level components for the solution ‘OSS compliance 2.0’ (Yocto)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Verifa is eager to create the </a:t>
            </a:r>
            <a:r>
              <a:rPr lang="en" sz="1400">
                <a:solidFill>
                  <a:schemeClr val="dk1"/>
                </a:solidFill>
              </a:rPr>
              <a:t>PoC</a:t>
            </a:r>
            <a:r>
              <a:rPr lang="en" sz="1400">
                <a:solidFill>
                  <a:schemeClr val="dk1"/>
                </a:solidFill>
              </a:rPr>
              <a:t> of the toolchain and Vaisala is eager to contribute and exploit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100" y="65775"/>
            <a:ext cx="1840275" cy="5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14648" r="14655" t="0"/>
          <a:stretch/>
        </p:blipFill>
        <p:spPr>
          <a:xfrm>
            <a:off x="3672526" y="1097100"/>
            <a:ext cx="5319082" cy="351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